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61" r:id="rId2"/>
  </p:sldMasterIdLst>
  <p:notesMasterIdLst>
    <p:notesMasterId r:id="rId24"/>
  </p:notesMasterIdLst>
  <p:sldIdLst>
    <p:sldId id="256" r:id="rId3"/>
    <p:sldId id="257" r:id="rId4"/>
    <p:sldId id="258" r:id="rId5"/>
    <p:sldId id="260" r:id="rId6"/>
    <p:sldId id="259" r:id="rId7"/>
    <p:sldId id="281" r:id="rId8"/>
    <p:sldId id="273" r:id="rId9"/>
    <p:sldId id="274" r:id="rId10"/>
    <p:sldId id="275" r:id="rId11"/>
    <p:sldId id="276" r:id="rId12"/>
    <p:sldId id="278" r:id="rId13"/>
    <p:sldId id="277" r:id="rId14"/>
    <p:sldId id="280" r:id="rId15"/>
    <p:sldId id="267" r:id="rId16"/>
    <p:sldId id="263" r:id="rId17"/>
    <p:sldId id="264" r:id="rId18"/>
    <p:sldId id="266" r:id="rId19"/>
    <p:sldId id="271" r:id="rId20"/>
    <p:sldId id="270" r:id="rId21"/>
    <p:sldId id="279" r:id="rId22"/>
    <p:sldId id="272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43"/>
    <p:restoredTop sz="94650"/>
  </p:normalViewPr>
  <p:slideViewPr>
    <p:cSldViewPr snapToGrid="0">
      <p:cViewPr>
        <p:scale>
          <a:sx n="167" d="100"/>
          <a:sy n="167" d="100"/>
        </p:scale>
        <p:origin x="176" y="2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d65772e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d65772ed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d65772ed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d65772ed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38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d65772ed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d65772ed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3705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d65772ed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d65772ed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85685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438b4268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438b4268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48332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43ef147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d43ef147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438b4243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438b4243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d65772edb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d65772edb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d65772edb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d65772edb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d65772edb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d65772edb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d65772edb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d65772edb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438b426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d438b426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d65772edb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d65772edb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2912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438b4243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438b4243e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d65772edb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d65772edb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438b4268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438b4268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d65772ed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d65772ed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438b4268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438b4268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293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d65772ed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d65772ed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9955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d65772ed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d65772ed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0605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d65772ed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d65772ed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965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canvasjs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nt.design/index-cn" TargetMode="External"/><Relationship Id="rId5" Type="http://schemas.openxmlformats.org/officeDocument/2006/relationships/hyperlink" Target="http://www.omdbapi.com/" TargetMode="External"/><Relationship Id="rId4" Type="http://schemas.openxmlformats.org/officeDocument/2006/relationships/hyperlink" Target="https://www.themoviedb.org/documentation/api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677816" y="565218"/>
            <a:ext cx="7940768" cy="8799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INFO-6150</a:t>
            </a:r>
            <a:r>
              <a:rPr lang="zh-CN" altLang="en-US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 </a:t>
            </a:r>
            <a:r>
              <a:rPr lang="en-GB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Final Project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026580" y="2571750"/>
            <a:ext cx="3090840" cy="1611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-GB" sz="2000" dirty="0" err="1">
                <a:solidFill>
                  <a:schemeClr val="dk1"/>
                </a:solidFill>
              </a:rPr>
              <a:t>Kan</a:t>
            </a:r>
            <a:r>
              <a:rPr lang="en-GB" sz="2000" dirty="0">
                <a:solidFill>
                  <a:schemeClr val="dk1"/>
                </a:solidFill>
              </a:rPr>
              <a:t> Zhang 001529338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-GB" sz="2000" dirty="0" err="1">
                <a:solidFill>
                  <a:schemeClr val="dk1"/>
                </a:solidFill>
              </a:rPr>
              <a:t>Jialin</a:t>
            </a:r>
            <a:r>
              <a:rPr lang="en-GB" sz="2000" dirty="0">
                <a:solidFill>
                  <a:schemeClr val="dk1"/>
                </a:solidFill>
              </a:rPr>
              <a:t> Wang 001561878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-GB" sz="2000" dirty="0" err="1">
                <a:solidFill>
                  <a:schemeClr val="dk1"/>
                </a:solidFill>
              </a:rPr>
              <a:t>Jiaqi</a:t>
            </a:r>
            <a:r>
              <a:rPr lang="en-GB" sz="2000" dirty="0">
                <a:solidFill>
                  <a:schemeClr val="dk1"/>
                </a:solidFill>
              </a:rPr>
              <a:t> Sun 001535397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-GB" sz="2000" dirty="0">
                <a:solidFill>
                  <a:schemeClr val="dk1"/>
                </a:solidFill>
              </a:rPr>
              <a:t>Xing Dong 001718652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-GB" sz="2000" dirty="0" err="1">
                <a:solidFill>
                  <a:schemeClr val="dk1"/>
                </a:solidFill>
              </a:rPr>
              <a:t>Jingyi</a:t>
            </a:r>
            <a:r>
              <a:rPr lang="en-GB" sz="2000" dirty="0">
                <a:solidFill>
                  <a:schemeClr val="dk1"/>
                </a:solidFill>
              </a:rPr>
              <a:t> Li 001567135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-GB" sz="2000" dirty="0" err="1">
                <a:solidFill>
                  <a:schemeClr val="dk1"/>
                </a:solidFill>
              </a:rPr>
              <a:t>Zhiyao</a:t>
            </a:r>
            <a:r>
              <a:rPr lang="en-GB" sz="2000" dirty="0">
                <a:solidFill>
                  <a:schemeClr val="dk1"/>
                </a:solidFill>
              </a:rPr>
              <a:t> </a:t>
            </a:r>
            <a:r>
              <a:rPr lang="en-GB" sz="2000" dirty="0" err="1">
                <a:solidFill>
                  <a:schemeClr val="dk1"/>
                </a:solidFill>
              </a:rPr>
              <a:t>Hou</a:t>
            </a:r>
            <a:r>
              <a:rPr lang="en-GB" sz="2000" dirty="0">
                <a:solidFill>
                  <a:schemeClr val="dk1"/>
                </a:solidFill>
              </a:rPr>
              <a:t> 001029410 </a:t>
            </a:r>
            <a:endParaRPr sz="2000" dirty="0">
              <a:solidFill>
                <a:srgbClr val="000000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DECAC2F-B3F7-E34E-86CD-8B26FF5A6014}"/>
              </a:ext>
            </a:extLst>
          </p:cNvPr>
          <p:cNvSpPr txBox="1"/>
          <p:nvPr/>
        </p:nvSpPr>
        <p:spPr>
          <a:xfrm>
            <a:off x="2766916" y="1904575"/>
            <a:ext cx="37625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2500" dirty="0"/>
              <a:t>Professor</a:t>
            </a:r>
            <a:r>
              <a:rPr lang="en-US" altLang="zh-CN" sz="2500" dirty="0"/>
              <a:t>:</a:t>
            </a:r>
            <a:r>
              <a:rPr lang="en-GB" altLang="zh-CN" sz="2500" dirty="0"/>
              <a:t> Vishal Chawla</a:t>
            </a:r>
            <a:endParaRPr kumimoji="1" lang="zh-CN" altLang="en-US" sz="2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ctrTitle"/>
          </p:nvPr>
        </p:nvSpPr>
        <p:spPr>
          <a:xfrm>
            <a:off x="3246121" y="447404"/>
            <a:ext cx="1897380" cy="5641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altLang="zh-CN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MySQL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1089660" y="1140134"/>
            <a:ext cx="6629399" cy="3370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1900" dirty="0"/>
              <a:t>Relational</a:t>
            </a:r>
            <a:r>
              <a:rPr lang="zh-CN" altLang="en-US" sz="1900" dirty="0"/>
              <a:t> </a:t>
            </a:r>
            <a:r>
              <a:rPr lang="en-US" altLang="zh-CN" sz="1900" dirty="0"/>
              <a:t>database</a:t>
            </a:r>
            <a:r>
              <a:rPr lang="zh-CN" altLang="en-US" sz="1900" dirty="0"/>
              <a:t> </a:t>
            </a:r>
            <a:endParaRPr lang="en-US" altLang="zh-CN" sz="1900" dirty="0"/>
          </a:p>
          <a:p>
            <a:pPr marL="288000">
              <a:lnSpc>
                <a:spcPct val="150000"/>
              </a:lnSpc>
            </a:pPr>
            <a:r>
              <a:rPr lang="zh-CN" altLang="en-US" sz="1600" dirty="0"/>
              <a:t>   </a:t>
            </a:r>
            <a:r>
              <a:rPr lang="en-US" altLang="zh-CN" sz="1600" dirty="0"/>
              <a:t>Compared</a:t>
            </a:r>
            <a:r>
              <a:rPr lang="zh-CN" altLang="en-US" sz="1600" dirty="0"/>
              <a:t> </a:t>
            </a:r>
            <a:r>
              <a:rPr lang="en-US" altLang="zh-CN" sz="1600" dirty="0"/>
              <a:t>to</a:t>
            </a:r>
            <a:r>
              <a:rPr lang="zh-CN" altLang="en-US" sz="1600" dirty="0"/>
              <a:t> </a:t>
            </a:r>
            <a:r>
              <a:rPr lang="en-US" altLang="zh-CN" sz="1600" dirty="0"/>
              <a:t>NoSQL</a:t>
            </a:r>
            <a:r>
              <a:rPr lang="zh-CN" altLang="en-US" sz="1600" dirty="0"/>
              <a:t> </a:t>
            </a:r>
            <a:r>
              <a:rPr lang="en-US" altLang="zh-CN" sz="1600" dirty="0"/>
              <a:t>database</a:t>
            </a:r>
            <a:r>
              <a:rPr lang="zh-CN" altLang="en-US" sz="1600" dirty="0"/>
              <a:t> </a:t>
            </a:r>
            <a:r>
              <a:rPr lang="en-US" altLang="zh-CN" sz="1600" dirty="0"/>
              <a:t>like</a:t>
            </a:r>
            <a:r>
              <a:rPr lang="zh-CN" altLang="en-US" sz="1600" dirty="0"/>
              <a:t> </a:t>
            </a:r>
            <a:r>
              <a:rPr lang="en-US" altLang="zh-CN" sz="1600" dirty="0" err="1"/>
              <a:t>Mongodb</a:t>
            </a:r>
            <a:endParaRPr lang="en-US" altLang="zh-CN" sz="1600" dirty="0"/>
          </a:p>
          <a:p>
            <a:pPr marL="4680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/>
              <a:t>Reduce</a:t>
            </a:r>
            <a:r>
              <a:rPr lang="zh-CN" altLang="en-US" sz="1600" dirty="0"/>
              <a:t> </a:t>
            </a:r>
            <a:r>
              <a:rPr lang="en-US" altLang="zh-CN" sz="1600" dirty="0"/>
              <a:t>data</a:t>
            </a:r>
            <a:r>
              <a:rPr lang="zh-CN" altLang="en-US" sz="1600" dirty="0"/>
              <a:t> </a:t>
            </a:r>
            <a:r>
              <a:rPr lang="en-US" altLang="zh-CN" sz="1600" dirty="0"/>
              <a:t>duplication</a:t>
            </a:r>
          </a:p>
          <a:p>
            <a:pPr marL="4680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/>
              <a:t>Slower</a:t>
            </a:r>
            <a:r>
              <a:rPr lang="zh-CN" altLang="en-US" sz="1600" dirty="0"/>
              <a:t> </a:t>
            </a:r>
            <a:r>
              <a:rPr lang="en-US" altLang="zh-CN" sz="1600" dirty="0"/>
              <a:t>queries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1900" dirty="0"/>
              <a:t>Scalability</a:t>
            </a:r>
            <a:r>
              <a:rPr lang="zh-CN" altLang="en-US" sz="1900" dirty="0"/>
              <a:t> </a:t>
            </a:r>
            <a:r>
              <a:rPr lang="en-US" altLang="zh-CN" sz="1900" dirty="0"/>
              <a:t>and</a:t>
            </a:r>
            <a:r>
              <a:rPr lang="zh-CN" altLang="en-US" sz="1900" dirty="0"/>
              <a:t> </a:t>
            </a:r>
            <a:r>
              <a:rPr lang="en-US" altLang="zh-CN" sz="1900" dirty="0"/>
              <a:t>Flexibility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1900" dirty="0"/>
              <a:t>High</a:t>
            </a:r>
            <a:r>
              <a:rPr lang="zh-CN" altLang="en-US" sz="1900" dirty="0"/>
              <a:t> </a:t>
            </a:r>
            <a:r>
              <a:rPr lang="en-US" altLang="zh-CN" sz="1900" dirty="0"/>
              <a:t>Performance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1900" dirty="0"/>
              <a:t>Light-weight</a:t>
            </a:r>
            <a:r>
              <a:rPr lang="zh-CN" altLang="en-US" sz="1900" dirty="0"/>
              <a:t> </a:t>
            </a:r>
            <a:endParaRPr lang="en-US" altLang="zh-CN" sz="19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	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91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ctrTitle"/>
          </p:nvPr>
        </p:nvSpPr>
        <p:spPr>
          <a:xfrm>
            <a:off x="3093720" y="447404"/>
            <a:ext cx="2278379" cy="5641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altLang="zh-CN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Frontend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1379219" y="1231574"/>
            <a:ext cx="5981700" cy="3262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1600" dirty="0"/>
              <a:t>APIs</a:t>
            </a:r>
          </a:p>
          <a:p>
            <a:pPr marL="429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>
                <a:hlinkClick r:id="rId4"/>
              </a:rPr>
              <a:t>The</a:t>
            </a:r>
            <a:r>
              <a:rPr lang="zh-CN" altLang="en-US" sz="1600" dirty="0">
                <a:hlinkClick r:id="rId4"/>
              </a:rPr>
              <a:t> </a:t>
            </a:r>
            <a:r>
              <a:rPr lang="en-US" altLang="zh-CN" sz="1600" dirty="0">
                <a:hlinkClick r:id="rId4"/>
              </a:rPr>
              <a:t>Movie</a:t>
            </a:r>
            <a:r>
              <a:rPr lang="zh-CN" altLang="en-US" sz="1600" dirty="0">
                <a:hlinkClick r:id="rId4"/>
              </a:rPr>
              <a:t> </a:t>
            </a:r>
            <a:r>
              <a:rPr lang="en-US" altLang="zh-CN" sz="1600" dirty="0">
                <a:hlinkClick r:id="rId4"/>
              </a:rPr>
              <a:t>Database</a:t>
            </a:r>
            <a:r>
              <a:rPr lang="zh-CN" altLang="en-US" sz="1600" dirty="0">
                <a:hlinkClick r:id="rId4"/>
              </a:rPr>
              <a:t> </a:t>
            </a:r>
            <a:r>
              <a:rPr lang="en-US" altLang="zh-CN" sz="1600" dirty="0">
                <a:hlinkClick r:id="rId4"/>
              </a:rPr>
              <a:t>API(TMDB)</a:t>
            </a:r>
            <a:endParaRPr lang="en-US" altLang="zh-CN" sz="1600" dirty="0"/>
          </a:p>
          <a:p>
            <a:pPr marL="429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>
                <a:hlinkClick r:id="rId5"/>
              </a:rPr>
              <a:t>The</a:t>
            </a:r>
            <a:r>
              <a:rPr lang="zh-CN" altLang="en-US" sz="1600" dirty="0">
                <a:hlinkClick r:id="rId5"/>
              </a:rPr>
              <a:t> </a:t>
            </a:r>
            <a:r>
              <a:rPr lang="en-US" altLang="zh-CN" sz="1600" dirty="0">
                <a:hlinkClick r:id="rId5"/>
              </a:rPr>
              <a:t>Open</a:t>
            </a:r>
            <a:r>
              <a:rPr lang="zh-CN" altLang="en-US" sz="1600" dirty="0">
                <a:hlinkClick r:id="rId5"/>
              </a:rPr>
              <a:t> </a:t>
            </a:r>
            <a:r>
              <a:rPr lang="en-US" altLang="zh-CN" sz="1600" dirty="0">
                <a:hlinkClick r:id="rId5"/>
              </a:rPr>
              <a:t>Movie</a:t>
            </a:r>
            <a:r>
              <a:rPr lang="zh-CN" altLang="en-US" sz="1600" dirty="0">
                <a:hlinkClick r:id="rId5"/>
              </a:rPr>
              <a:t> </a:t>
            </a:r>
            <a:r>
              <a:rPr lang="en-US" altLang="zh-CN" sz="1600" dirty="0">
                <a:hlinkClick r:id="rId5"/>
              </a:rPr>
              <a:t>Database(OMDB)</a:t>
            </a:r>
            <a:r>
              <a:rPr lang="zh-CN" altLang="en-US" sz="1600" dirty="0">
                <a:hlinkClick r:id="rId5"/>
              </a:rPr>
              <a:t> </a:t>
            </a:r>
            <a:r>
              <a:rPr lang="en-US" altLang="zh-CN" sz="1600" dirty="0">
                <a:hlinkClick r:id="rId5"/>
              </a:rPr>
              <a:t>API</a:t>
            </a:r>
            <a:endParaRPr lang="en-US" altLang="zh-CN" sz="1600" dirty="0"/>
          </a:p>
          <a:p>
            <a:pPr marL="429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 err="1"/>
              <a:t>Fenier</a:t>
            </a:r>
            <a:r>
              <a:rPr lang="zh-CN" altLang="en-US" sz="1600" dirty="0"/>
              <a:t> </a:t>
            </a:r>
            <a:r>
              <a:rPr lang="en-US" altLang="zh-CN" sz="1600" dirty="0"/>
              <a:t>API</a:t>
            </a:r>
            <a:r>
              <a:rPr lang="zh-CN" altLang="en-US" sz="1600" dirty="0"/>
              <a:t> </a:t>
            </a:r>
            <a:r>
              <a:rPr lang="en-US" altLang="zh-CN" sz="1600" dirty="0"/>
              <a:t>(self-design)</a:t>
            </a:r>
          </a:p>
          <a:p>
            <a:pPr marL="429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1600" dirty="0"/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sz="1600" dirty="0"/>
              <a:t>CSS</a:t>
            </a:r>
            <a:r>
              <a:rPr lang="zh-CN" altLang="en-US" sz="1600" dirty="0"/>
              <a:t> </a:t>
            </a:r>
            <a:r>
              <a:rPr lang="en-US" altLang="zh-CN" sz="1600" dirty="0"/>
              <a:t>&amp;</a:t>
            </a:r>
            <a:r>
              <a:rPr lang="zh-CN" altLang="en-US" sz="1600" dirty="0"/>
              <a:t> </a:t>
            </a:r>
            <a:r>
              <a:rPr lang="en-US" altLang="zh-CN" sz="1600" dirty="0"/>
              <a:t>External</a:t>
            </a:r>
            <a:r>
              <a:rPr lang="zh-CN" altLang="en-US" sz="1600" dirty="0"/>
              <a:t> </a:t>
            </a:r>
            <a:r>
              <a:rPr lang="en-US" altLang="zh-CN" sz="1600" dirty="0"/>
              <a:t>Libraries</a:t>
            </a:r>
          </a:p>
          <a:p>
            <a:pPr marL="429750" lvl="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>
                <a:hlinkClick r:id="rId6"/>
              </a:rPr>
              <a:t>Ant</a:t>
            </a:r>
            <a:r>
              <a:rPr lang="zh-CN" altLang="en-US" sz="1600" dirty="0">
                <a:hlinkClick r:id="rId6"/>
              </a:rPr>
              <a:t> </a:t>
            </a:r>
            <a:r>
              <a:rPr lang="en-US" altLang="zh-CN" sz="1600" dirty="0">
                <a:hlinkClick r:id="rId6"/>
              </a:rPr>
              <a:t>Design</a:t>
            </a:r>
            <a:endParaRPr lang="en-US" altLang="zh-CN" sz="1600" dirty="0"/>
          </a:p>
          <a:p>
            <a:pPr marL="429750" lvl="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>
                <a:hlinkClick r:id="rId7"/>
              </a:rPr>
              <a:t>CanvasJS</a:t>
            </a:r>
            <a:r>
              <a:rPr lang="zh-CN" altLang="en-US" sz="1600" dirty="0">
                <a:hlinkClick r:id="rId7"/>
              </a:rPr>
              <a:t> </a:t>
            </a:r>
            <a:r>
              <a:rPr lang="en-US" altLang="zh-CN" sz="1600" dirty="0">
                <a:hlinkClick r:id="rId7"/>
              </a:rPr>
              <a:t>Charts</a:t>
            </a:r>
            <a:endParaRPr lang="en-US" altLang="zh-CN" sz="1600" dirty="0"/>
          </a:p>
          <a:p>
            <a:pPr marL="429750" lvl="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/>
              <a:t>React-Bootstrap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1725121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ctrTitle"/>
          </p:nvPr>
        </p:nvSpPr>
        <p:spPr>
          <a:xfrm>
            <a:off x="3177541" y="485504"/>
            <a:ext cx="1897380" cy="5641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altLang="zh-CN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Backend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1318261" y="1117275"/>
            <a:ext cx="5250179" cy="3831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1600" dirty="0"/>
              <a:t>RESTful</a:t>
            </a:r>
            <a:r>
              <a:rPr lang="zh-CN" altLang="en-US" sz="1600" dirty="0"/>
              <a:t> </a:t>
            </a:r>
            <a:r>
              <a:rPr lang="en-US" altLang="zh-CN" sz="1600" dirty="0"/>
              <a:t>API</a:t>
            </a:r>
            <a:r>
              <a:rPr lang="zh-CN" altLang="en-US" sz="1600" dirty="0"/>
              <a:t>  </a:t>
            </a:r>
            <a:r>
              <a:rPr lang="en-US" altLang="zh-CN" sz="1600" dirty="0"/>
              <a:t>--</a:t>
            </a:r>
            <a:r>
              <a:rPr lang="zh-CN" altLang="en-US" sz="1600" dirty="0"/>
              <a:t> </a:t>
            </a:r>
            <a:r>
              <a:rPr lang="en-US" altLang="zh-CN" sz="1600" dirty="0"/>
              <a:t>Django</a:t>
            </a:r>
            <a:r>
              <a:rPr lang="zh-CN" altLang="en-US" sz="1600" dirty="0"/>
              <a:t> </a:t>
            </a:r>
            <a:r>
              <a:rPr lang="en-US" altLang="zh-CN" sz="1600" dirty="0"/>
              <a:t>REST</a:t>
            </a:r>
            <a:r>
              <a:rPr lang="zh-CN" altLang="en-US" sz="1600" dirty="0"/>
              <a:t> </a:t>
            </a:r>
            <a:r>
              <a:rPr lang="en-US" altLang="zh-CN" sz="1600" dirty="0"/>
              <a:t>framework</a:t>
            </a:r>
          </a:p>
          <a:p>
            <a:pPr marL="429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zh-CN" sz="1600" dirty="0"/>
              <a:t>Movies</a:t>
            </a:r>
            <a:r>
              <a:rPr lang="zh-CN" altLang="en-US" sz="1600" dirty="0"/>
              <a:t> </a:t>
            </a:r>
            <a:r>
              <a:rPr lang="en-US" altLang="zh-CN" sz="1600" dirty="0"/>
              <a:t>–</a:t>
            </a:r>
            <a:r>
              <a:rPr lang="zh-CN" altLang="en-US" sz="1600" dirty="0"/>
              <a:t> </a:t>
            </a:r>
            <a:r>
              <a:rPr lang="en-US" altLang="zh-CN" sz="1600" dirty="0"/>
              <a:t>GET</a:t>
            </a:r>
            <a:r>
              <a:rPr lang="zh-CN" altLang="en-US" sz="1600" dirty="0"/>
              <a:t> </a:t>
            </a:r>
            <a:r>
              <a:rPr lang="en-US" altLang="zh-CN" sz="1600" dirty="0"/>
              <a:t>request</a:t>
            </a:r>
          </a:p>
          <a:p>
            <a:pPr marL="429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zh-CN" sz="1600" dirty="0"/>
              <a:t>Reviews</a:t>
            </a:r>
            <a:r>
              <a:rPr lang="zh-CN" altLang="en-US" sz="1600" dirty="0"/>
              <a:t> </a:t>
            </a:r>
            <a:r>
              <a:rPr lang="en-US" altLang="zh-CN" sz="1600" dirty="0"/>
              <a:t>–</a:t>
            </a:r>
            <a:r>
              <a:rPr lang="zh-CN" altLang="en-US" sz="1600" dirty="0"/>
              <a:t> </a:t>
            </a:r>
            <a:r>
              <a:rPr lang="en-US" altLang="zh-CN" sz="1600" dirty="0"/>
              <a:t>GET,</a:t>
            </a:r>
            <a:r>
              <a:rPr lang="zh-CN" altLang="en-US" sz="1600" dirty="0"/>
              <a:t> </a:t>
            </a:r>
            <a:r>
              <a:rPr lang="en-US" altLang="zh-CN" sz="1600" dirty="0"/>
              <a:t>POST,</a:t>
            </a:r>
            <a:r>
              <a:rPr lang="zh-CN" altLang="en-US" sz="1600" dirty="0"/>
              <a:t> </a:t>
            </a:r>
            <a:r>
              <a:rPr lang="en-US" altLang="zh-CN" sz="1600" dirty="0"/>
              <a:t>PUT,</a:t>
            </a:r>
            <a:r>
              <a:rPr lang="zh-CN" altLang="en-US" sz="1600" dirty="0"/>
              <a:t> </a:t>
            </a:r>
            <a:r>
              <a:rPr lang="en-US" altLang="zh-CN" sz="1600" dirty="0"/>
              <a:t>DELETE</a:t>
            </a:r>
            <a:r>
              <a:rPr lang="zh-CN" altLang="en-US" sz="1600" dirty="0"/>
              <a:t> </a:t>
            </a:r>
            <a:r>
              <a:rPr lang="en-US" altLang="zh-CN" sz="1600" dirty="0"/>
              <a:t>request</a:t>
            </a:r>
          </a:p>
          <a:p>
            <a:pPr marL="429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zh-CN" sz="1600" dirty="0"/>
              <a:t>Users–</a:t>
            </a:r>
            <a:r>
              <a:rPr lang="zh-CN" altLang="en-US" sz="1600" dirty="0"/>
              <a:t> </a:t>
            </a:r>
            <a:r>
              <a:rPr lang="en-US" altLang="zh-CN" sz="1600" dirty="0"/>
              <a:t>GET,</a:t>
            </a:r>
            <a:r>
              <a:rPr lang="zh-CN" altLang="en-US" sz="1600" dirty="0"/>
              <a:t> </a:t>
            </a:r>
            <a:r>
              <a:rPr lang="en-US" altLang="zh-CN" sz="1600" dirty="0"/>
              <a:t>POST,</a:t>
            </a:r>
            <a:r>
              <a:rPr lang="zh-CN" altLang="en-US" sz="1600" dirty="0"/>
              <a:t> </a:t>
            </a:r>
            <a:r>
              <a:rPr lang="en-US" altLang="zh-CN" sz="1600" dirty="0"/>
              <a:t>PUT,</a:t>
            </a:r>
            <a:r>
              <a:rPr lang="zh-CN" altLang="en-US" sz="1600" dirty="0"/>
              <a:t> </a:t>
            </a:r>
            <a:r>
              <a:rPr lang="en-US" altLang="zh-CN" sz="1600" dirty="0"/>
              <a:t>DELETE</a:t>
            </a:r>
            <a:r>
              <a:rPr lang="zh-CN" altLang="en-US" sz="1600" dirty="0"/>
              <a:t> </a:t>
            </a:r>
            <a:r>
              <a:rPr lang="en-US" altLang="zh-CN" sz="1600" dirty="0"/>
              <a:t>request</a:t>
            </a:r>
          </a:p>
          <a:p>
            <a:pPr marL="1440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1600" dirty="0"/>
              <a:t>Models</a:t>
            </a:r>
            <a:r>
              <a:rPr lang="zh-CN" altLang="en-US" sz="1600" dirty="0"/>
              <a:t>  </a:t>
            </a:r>
            <a:r>
              <a:rPr lang="en-US" altLang="zh-CN" sz="1600" dirty="0"/>
              <a:t>(Tables)</a:t>
            </a:r>
          </a:p>
          <a:p>
            <a:pPr marL="429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/>
              <a:t>Movies</a:t>
            </a:r>
          </a:p>
          <a:p>
            <a:pPr marL="429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/>
              <a:t>Reviews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429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600" dirty="0"/>
              <a:t>Users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43940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/>
        </p:nvSpPr>
        <p:spPr>
          <a:xfrm>
            <a:off x="1433765" y="887358"/>
            <a:ext cx="7929600" cy="3200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900"/>
              <a:buChar char="●"/>
            </a:pPr>
            <a:r>
              <a:rPr lang="en-GB" sz="3500" dirty="0">
                <a:solidFill>
                  <a:srgbClr val="999999"/>
                </a:solidFill>
              </a:rPr>
              <a:t>Background</a:t>
            </a:r>
            <a:endParaRPr sz="3500" dirty="0">
              <a:solidFill>
                <a:srgbClr val="999999"/>
              </a:solidFill>
            </a:endParaRPr>
          </a:p>
          <a:p>
            <a:pPr marL="457200" indent="-349250">
              <a:lnSpc>
                <a:spcPct val="115000"/>
              </a:lnSpc>
              <a:buClr>
                <a:srgbClr val="999999"/>
              </a:buClr>
              <a:buSzPts val="1900"/>
              <a:buFont typeface="Arial"/>
              <a:buChar char="●"/>
            </a:pPr>
            <a:r>
              <a:rPr lang="en-GB" sz="3500" dirty="0">
                <a:solidFill>
                  <a:srgbClr val="999999"/>
                </a:solidFill>
              </a:rPr>
              <a:t>Features</a:t>
            </a:r>
            <a:endParaRPr sz="3500" dirty="0">
              <a:solidFill>
                <a:srgbClr val="999999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900"/>
              <a:buChar char="●"/>
            </a:pPr>
            <a:r>
              <a:rPr lang="en-US" altLang="zh-CN" sz="3500" dirty="0">
                <a:solidFill>
                  <a:srgbClr val="999999"/>
                </a:solidFill>
              </a:rPr>
              <a:t>Tech</a:t>
            </a:r>
            <a:r>
              <a:rPr lang="zh-CN" altLang="en-US" sz="3500" dirty="0">
                <a:solidFill>
                  <a:srgbClr val="999999"/>
                </a:solidFill>
              </a:rPr>
              <a:t> </a:t>
            </a:r>
            <a:r>
              <a:rPr lang="en-US" altLang="zh-CN" sz="3500" dirty="0">
                <a:solidFill>
                  <a:srgbClr val="999999"/>
                </a:solidFill>
              </a:rPr>
              <a:t>Stacks</a:t>
            </a:r>
            <a:endParaRPr sz="3500" dirty="0">
              <a:solidFill>
                <a:srgbClr val="999999"/>
              </a:solidFill>
            </a:endParaRPr>
          </a:p>
          <a:p>
            <a:pPr marL="457200" indent="-349250">
              <a:lnSpc>
                <a:spcPct val="115000"/>
              </a:lnSpc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altLang="zh-CN" sz="3500" dirty="0">
                <a:solidFill>
                  <a:schemeClr val="dk1"/>
                </a:solidFill>
              </a:rPr>
              <a:t>Presentation</a:t>
            </a:r>
            <a:endParaRPr sz="3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</p:txBody>
      </p:sp>
    </p:spTree>
    <p:extLst>
      <p:ext uri="{BB962C8B-B14F-4D97-AF65-F5344CB8AC3E}">
        <p14:creationId xmlns:p14="http://schemas.microsoft.com/office/powerpoint/2010/main" val="3582538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>
            <a:spLocks noGrp="1"/>
          </p:cNvSpPr>
          <p:nvPr>
            <p:ph type="ctrTitle"/>
          </p:nvPr>
        </p:nvSpPr>
        <p:spPr>
          <a:xfrm>
            <a:off x="3433904" y="613050"/>
            <a:ext cx="4477800" cy="4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Homepage</a:t>
            </a:r>
            <a:endParaRPr sz="3000"/>
          </a:p>
        </p:txBody>
      </p:sp>
      <p:pic>
        <p:nvPicPr>
          <p:cNvPr id="128" name="Google Shape;12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550" y="2823800"/>
            <a:ext cx="4450452" cy="216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6"/>
          <p:cNvSpPr txBox="1"/>
          <p:nvPr/>
        </p:nvSpPr>
        <p:spPr>
          <a:xfrm>
            <a:off x="1154375" y="1090950"/>
            <a:ext cx="6068700" cy="16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Contain the slide which is three of our favorite movies.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Contain hot movie read from database, each page shows max 4 movies.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Contain our basic information.</a:t>
            </a:r>
            <a:endParaRPr sz="1900"/>
          </a:p>
        </p:txBody>
      </p:sp>
      <p:pic>
        <p:nvPicPr>
          <p:cNvPr id="130" name="Google Shape;13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8477" y="3133875"/>
            <a:ext cx="4267198" cy="17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 txBox="1">
            <a:spLocks noGrp="1"/>
          </p:cNvSpPr>
          <p:nvPr>
            <p:ph type="ctrTitle"/>
          </p:nvPr>
        </p:nvSpPr>
        <p:spPr>
          <a:xfrm>
            <a:off x="3217069" y="600638"/>
            <a:ext cx="4477800" cy="4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/>
              <a:t>Movie details</a:t>
            </a:r>
            <a:endParaRPr sz="3000" dirty="0"/>
          </a:p>
        </p:txBody>
      </p:sp>
      <p:sp>
        <p:nvSpPr>
          <p:cNvPr id="97" name="Google Shape;97;p22"/>
          <p:cNvSpPr txBox="1"/>
          <p:nvPr/>
        </p:nvSpPr>
        <p:spPr>
          <a:xfrm>
            <a:off x="775400" y="1203870"/>
            <a:ext cx="7929600" cy="4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rgbClr val="0E101A"/>
                </a:solidFill>
              </a:rPr>
              <a:t>The details of the movie include ten parts.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Identify the movie.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Movie name.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Released year.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Plot outline.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Principle cast.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Movie genre.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Average rating.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Movie video link.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Movie image link.</a:t>
            </a:r>
            <a:endParaRPr sz="1900" dirty="0">
              <a:solidFill>
                <a:srgbClr val="0E101A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900"/>
              <a:buChar char="●"/>
            </a:pPr>
            <a:r>
              <a:rPr lang="en-GB" sz="1900" dirty="0">
                <a:solidFill>
                  <a:srgbClr val="0E101A"/>
                </a:solidFill>
              </a:rPr>
              <a:t>Reviews.</a:t>
            </a:r>
            <a:endParaRPr sz="2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8" name="Google Shape;9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5969" y="1555755"/>
            <a:ext cx="3453450" cy="313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>
            <a:spLocks noGrp="1"/>
          </p:cNvSpPr>
          <p:nvPr>
            <p:ph type="ctrTitle"/>
          </p:nvPr>
        </p:nvSpPr>
        <p:spPr>
          <a:xfrm>
            <a:off x="863300" y="431525"/>
            <a:ext cx="75699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/>
              <a:t>Movie information page and movie list</a:t>
            </a:r>
            <a:endParaRPr sz="3000" dirty="0"/>
          </a:p>
        </p:txBody>
      </p:sp>
      <p:sp>
        <p:nvSpPr>
          <p:cNvPr id="104" name="Google Shape;104;p23"/>
          <p:cNvSpPr txBox="1"/>
          <p:nvPr/>
        </p:nvSpPr>
        <p:spPr>
          <a:xfrm>
            <a:off x="955325" y="991351"/>
            <a:ext cx="7006500" cy="12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 dirty="0">
                <a:solidFill>
                  <a:schemeClr val="dk1"/>
                </a:solidFill>
              </a:rPr>
              <a:t>Used the data from The Movie Database API to retrieve a list of the top movies and render them using the movie list component.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 dirty="0">
                <a:solidFill>
                  <a:schemeClr val="dk1"/>
                </a:solidFill>
              </a:rPr>
              <a:t>Ant-design as UI design language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 dirty="0">
                <a:solidFill>
                  <a:schemeClr val="dk1"/>
                </a:solidFill>
              </a:rPr>
              <a:t>View the movie details in a modal when a user clicks on a movie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pic>
        <p:nvPicPr>
          <p:cNvPr id="105" name="Google Shape;10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8575" y="2152708"/>
            <a:ext cx="4685424" cy="25968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3"/>
          <p:cNvSpPr txBox="1"/>
          <p:nvPr/>
        </p:nvSpPr>
        <p:spPr>
          <a:xfrm>
            <a:off x="645800" y="2398949"/>
            <a:ext cx="3627000" cy="17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chemeClr val="dk1"/>
                </a:solidFill>
              </a:rPr>
              <a:t>Components</a:t>
            </a:r>
            <a:r>
              <a:rPr lang="en-GB" sz="1600" dirty="0">
                <a:solidFill>
                  <a:schemeClr val="dk1"/>
                </a:solidFill>
              </a:rPr>
              <a:t>: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❖"/>
            </a:pPr>
            <a:r>
              <a:rPr lang="en-GB" sz="1600" dirty="0" err="1">
                <a:solidFill>
                  <a:schemeClr val="dk1"/>
                </a:solidFill>
              </a:rPr>
              <a:t>CardTemplate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❖"/>
            </a:pPr>
            <a:r>
              <a:rPr lang="en-GB" sz="1600" dirty="0">
                <a:solidFill>
                  <a:schemeClr val="dk1"/>
                </a:solidFill>
              </a:rPr>
              <a:t>Movie list: 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❖"/>
            </a:pPr>
            <a:r>
              <a:rPr lang="en-GB" sz="1600" dirty="0">
                <a:solidFill>
                  <a:schemeClr val="dk1"/>
                </a:solidFill>
              </a:rPr>
              <a:t>Movie page: List the full movie title, description, Poster, rating, review and the Trailer.</a:t>
            </a: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107" name="Google Shape;10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4727" y="2505726"/>
            <a:ext cx="4809272" cy="2637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>
            <a:spLocks noGrp="1"/>
          </p:cNvSpPr>
          <p:nvPr>
            <p:ph type="ctrTitle"/>
          </p:nvPr>
        </p:nvSpPr>
        <p:spPr>
          <a:xfrm>
            <a:off x="2267579" y="804700"/>
            <a:ext cx="4477800" cy="4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00" dirty="0"/>
              <a:t>Data Analysis</a:t>
            </a:r>
            <a:endParaRPr sz="3000" dirty="0"/>
          </a:p>
        </p:txBody>
      </p:sp>
      <p:sp>
        <p:nvSpPr>
          <p:cNvPr id="120" name="Google Shape;120;p25"/>
          <p:cNvSpPr txBox="1">
            <a:spLocks noGrp="1"/>
          </p:cNvSpPr>
          <p:nvPr>
            <p:ph type="subTitle" idx="1"/>
          </p:nvPr>
        </p:nvSpPr>
        <p:spPr>
          <a:xfrm>
            <a:off x="260275" y="1524450"/>
            <a:ext cx="6011100" cy="5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-GB" sz="1900">
                <a:solidFill>
                  <a:srgbClr val="000000"/>
                </a:solidFill>
              </a:rPr>
              <a:t>Canvasjs chart - create bar chart and pie chart</a:t>
            </a:r>
            <a:endParaRPr sz="190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endParaRPr sz="19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-GB" sz="1700">
                <a:solidFill>
                  <a:srgbClr val="000000"/>
                </a:solidFill>
              </a:rPr>
              <a:t>	</a:t>
            </a:r>
            <a:endParaRPr sz="1700">
              <a:solidFill>
                <a:srgbClr val="000000"/>
              </a:solidFill>
            </a:endParaRPr>
          </a:p>
        </p:txBody>
      </p:sp>
      <p:pic>
        <p:nvPicPr>
          <p:cNvPr id="121" name="Google Shape;12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7750" y="0"/>
            <a:ext cx="3206250" cy="249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5825" y="2491250"/>
            <a:ext cx="7528173" cy="265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>
            <a:spLocks noGrp="1"/>
          </p:cNvSpPr>
          <p:nvPr>
            <p:ph type="ctrTitle"/>
          </p:nvPr>
        </p:nvSpPr>
        <p:spPr>
          <a:xfrm>
            <a:off x="2255179" y="569225"/>
            <a:ext cx="4477800" cy="4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Review Card</a:t>
            </a:r>
            <a:endParaRPr sz="3000"/>
          </a:p>
        </p:txBody>
      </p:sp>
      <p:sp>
        <p:nvSpPr>
          <p:cNvPr id="156" name="Google Shape;156;p30"/>
          <p:cNvSpPr txBox="1"/>
          <p:nvPr/>
        </p:nvSpPr>
        <p:spPr>
          <a:xfrm>
            <a:off x="539800" y="1509750"/>
            <a:ext cx="69792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Show the popular long reviews of movies</a:t>
            </a:r>
            <a:endParaRPr sz="190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Link with external website</a:t>
            </a:r>
            <a:endParaRPr sz="1900"/>
          </a:p>
        </p:txBody>
      </p:sp>
      <p:pic>
        <p:nvPicPr>
          <p:cNvPr id="157" name="Google Shape;157;p30"/>
          <p:cNvPicPr preferRelativeResize="0"/>
          <p:nvPr/>
        </p:nvPicPr>
        <p:blipFill rotWithShape="1">
          <a:blip r:embed="rId4">
            <a:alphaModFix/>
          </a:blip>
          <a:srcRect l="5270" t="6359" r="2741" b="4949"/>
          <a:stretch/>
        </p:blipFill>
        <p:spPr>
          <a:xfrm>
            <a:off x="5589950" y="1047125"/>
            <a:ext cx="3451149" cy="169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3400" y="2786075"/>
            <a:ext cx="8457200" cy="2302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>
            <a:spLocks noGrp="1"/>
          </p:cNvSpPr>
          <p:nvPr>
            <p:ph type="ctrTitle"/>
          </p:nvPr>
        </p:nvSpPr>
        <p:spPr>
          <a:xfrm>
            <a:off x="2255175" y="569225"/>
            <a:ext cx="4474200" cy="4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Add Review</a:t>
            </a:r>
            <a:endParaRPr sz="3000"/>
          </a:p>
        </p:txBody>
      </p:sp>
      <p:sp>
        <p:nvSpPr>
          <p:cNvPr id="148" name="Google Shape;148;p29"/>
          <p:cNvSpPr txBox="1"/>
          <p:nvPr/>
        </p:nvSpPr>
        <p:spPr>
          <a:xfrm>
            <a:off x="707225" y="1285875"/>
            <a:ext cx="7779600" cy="1646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dirty="0"/>
              <a:t>Include user name, rates, comments</a:t>
            </a:r>
            <a:endParaRPr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dirty="0"/>
              <a:t>Using </a:t>
            </a:r>
            <a:r>
              <a:rPr lang="en-GB" sz="1900" dirty="0" err="1"/>
              <a:t>django</a:t>
            </a:r>
            <a:r>
              <a:rPr lang="en-GB" sz="1900" dirty="0"/>
              <a:t> backend to get data</a:t>
            </a: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dirty="0" err="1"/>
              <a:t>handleSubmit</a:t>
            </a:r>
            <a:r>
              <a:rPr lang="en-GB" sz="1900" dirty="0"/>
              <a:t>(), fetch(‘/reviews/’)</a:t>
            </a:r>
            <a:endParaRPr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dirty="0" err="1"/>
              <a:t>Onsubmit</a:t>
            </a:r>
            <a:r>
              <a:rPr lang="en-GB" sz="1900" dirty="0"/>
              <a:t> of the form, send a POST request with the data to server</a:t>
            </a:r>
            <a:endParaRPr sz="1900" dirty="0"/>
          </a:p>
        </p:txBody>
      </p:sp>
      <p:pic>
        <p:nvPicPr>
          <p:cNvPr id="149" name="Google Shape;14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475" y="3121800"/>
            <a:ext cx="3054974" cy="202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0375" y="2936125"/>
            <a:ext cx="2854126" cy="220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/>
        </p:nvSpPr>
        <p:spPr>
          <a:xfrm>
            <a:off x="1790520" y="1095827"/>
            <a:ext cx="5730600" cy="347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49250">
              <a:lnSpc>
                <a:spcPct val="115000"/>
              </a:lnSpc>
              <a:buClr>
                <a:schemeClr val="dk1"/>
              </a:buClr>
              <a:buSzPts val="1900"/>
              <a:buFont typeface="Arial"/>
              <a:buChar char="●"/>
            </a:pPr>
            <a:r>
              <a:rPr lang="en" altLang="zh-CN" sz="3500" dirty="0">
                <a:solidFill>
                  <a:schemeClr val="dk1"/>
                </a:solidFill>
              </a:rPr>
              <a:t>Background</a:t>
            </a:r>
          </a:p>
          <a:p>
            <a:pPr marL="457200" indent="-349250">
              <a:lnSpc>
                <a:spcPct val="115000"/>
              </a:lnSpc>
              <a:buClr>
                <a:srgbClr val="999999"/>
              </a:buClr>
              <a:buSzPts val="1900"/>
              <a:buFont typeface="Arial"/>
              <a:buChar char="●"/>
            </a:pPr>
            <a:r>
              <a:rPr lang="en" altLang="zh-CN" sz="3500" dirty="0">
                <a:solidFill>
                  <a:srgbClr val="999999"/>
                </a:solidFill>
              </a:rPr>
              <a:t>Features</a:t>
            </a:r>
          </a:p>
          <a:p>
            <a:pPr marL="457200" lvl="0" indent="-349250">
              <a:lnSpc>
                <a:spcPct val="115000"/>
              </a:lnSpc>
              <a:buClr>
                <a:srgbClr val="999999"/>
              </a:buClr>
              <a:buSzPts val="1900"/>
              <a:buChar char="●"/>
            </a:pPr>
            <a:r>
              <a:rPr lang="en" altLang="zh-CN" sz="3500" dirty="0">
                <a:solidFill>
                  <a:srgbClr val="999999"/>
                </a:solidFill>
              </a:rPr>
              <a:t>Tech Stacks</a:t>
            </a:r>
          </a:p>
          <a:p>
            <a:pPr marL="457200" lvl="0" indent="-349250">
              <a:lnSpc>
                <a:spcPct val="115000"/>
              </a:lnSpc>
              <a:buClr>
                <a:srgbClr val="999999"/>
              </a:buClr>
              <a:buSzPts val="1900"/>
              <a:buChar char="●"/>
            </a:pPr>
            <a:r>
              <a:rPr lang="en-US" altLang="zh-CN" sz="3500" dirty="0">
                <a:solidFill>
                  <a:srgbClr val="999999"/>
                </a:solidFill>
              </a:rPr>
              <a:t>Presentation</a:t>
            </a:r>
            <a:endParaRPr lang="en" altLang="zh-CN" sz="3500" dirty="0"/>
          </a:p>
          <a:p>
            <a:pPr lvl="0"/>
            <a:endParaRPr lang="en" altLang="zh-CN" sz="2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>
            <a:spLocks noGrp="1"/>
          </p:cNvSpPr>
          <p:nvPr>
            <p:ph type="ctrTitle"/>
          </p:nvPr>
        </p:nvSpPr>
        <p:spPr>
          <a:xfrm>
            <a:off x="2255175" y="495300"/>
            <a:ext cx="4474200" cy="5899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In</a:t>
            </a:r>
            <a:r>
              <a:rPr lang="zh-CN" altLang="en-US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 </a:t>
            </a:r>
            <a:r>
              <a:rPr lang="en-US" altLang="zh-CN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the</a:t>
            </a:r>
            <a:r>
              <a:rPr lang="zh-CN" altLang="en-US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 </a:t>
            </a:r>
            <a:r>
              <a:rPr lang="en-US" altLang="zh-CN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future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148" name="Google Shape;148;p29"/>
          <p:cNvSpPr txBox="1"/>
          <p:nvPr/>
        </p:nvSpPr>
        <p:spPr>
          <a:xfrm>
            <a:off x="707225" y="1285875"/>
            <a:ext cx="7779600" cy="1646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altLang="zh-CN" sz="1900" dirty="0"/>
              <a:t>User</a:t>
            </a:r>
            <a:r>
              <a:rPr lang="zh-CN" altLang="en-US" sz="1900" dirty="0"/>
              <a:t> </a:t>
            </a:r>
            <a:r>
              <a:rPr lang="en-US" altLang="zh-CN" sz="1900" dirty="0"/>
              <a:t>Login</a:t>
            </a:r>
            <a:r>
              <a:rPr lang="zh-CN" altLang="en-US" sz="1900" dirty="0"/>
              <a:t> </a:t>
            </a:r>
            <a:r>
              <a:rPr lang="en-US" altLang="zh-CN" sz="1900" dirty="0"/>
              <a:t>-</a:t>
            </a:r>
            <a:r>
              <a:rPr lang="zh-CN" altLang="en-US" sz="1900" dirty="0"/>
              <a:t> </a:t>
            </a:r>
            <a:r>
              <a:rPr lang="en-US" altLang="zh-CN" sz="1900" dirty="0"/>
              <a:t>0Auth2.0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endParaRPr lang="en-US" altLang="zh-CN"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altLang="zh-CN" sz="1900" dirty="0"/>
              <a:t>Booking</a:t>
            </a:r>
            <a:r>
              <a:rPr lang="zh-CN" altLang="en-US" sz="1900" dirty="0"/>
              <a:t> </a:t>
            </a:r>
            <a:r>
              <a:rPr lang="en-US" altLang="zh-CN" sz="1900" dirty="0"/>
              <a:t>Ticket</a:t>
            </a:r>
            <a:r>
              <a:rPr lang="zh-CN" altLang="en-US" sz="1900" dirty="0"/>
              <a:t> </a:t>
            </a:r>
            <a:r>
              <a:rPr lang="en-US" altLang="zh-CN" sz="1900" dirty="0"/>
              <a:t>Application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endParaRPr lang="en-US" altLang="zh-CN"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altLang="zh-CN" sz="1900" dirty="0" err="1"/>
              <a:t>Redis</a:t>
            </a:r>
            <a:r>
              <a:rPr lang="zh-CN" altLang="en-US" sz="1900" dirty="0"/>
              <a:t> </a:t>
            </a:r>
            <a:r>
              <a:rPr lang="en-US" altLang="zh-CN" sz="1900" dirty="0"/>
              <a:t>cache</a:t>
            </a:r>
            <a:r>
              <a:rPr lang="zh-CN" altLang="en-US" sz="1900" dirty="0"/>
              <a:t> </a:t>
            </a:r>
            <a:endParaRPr lang="en-US" altLang="zh-CN" sz="1900" dirty="0"/>
          </a:p>
        </p:txBody>
      </p:sp>
    </p:spTree>
    <p:extLst>
      <p:ext uri="{BB962C8B-B14F-4D97-AF65-F5344CB8AC3E}">
        <p14:creationId xmlns:p14="http://schemas.microsoft.com/office/powerpoint/2010/main" val="38712668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>
            <a:spLocks noGrp="1"/>
          </p:cNvSpPr>
          <p:nvPr>
            <p:ph type="ctrTitle"/>
          </p:nvPr>
        </p:nvSpPr>
        <p:spPr>
          <a:xfrm>
            <a:off x="2472644" y="2460485"/>
            <a:ext cx="4477800" cy="4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000" dirty="0"/>
              <a:t>Thank</a:t>
            </a:r>
            <a:r>
              <a:rPr lang="zh-CN" altLang="en-US" sz="6000" dirty="0"/>
              <a:t> </a:t>
            </a:r>
            <a:r>
              <a:rPr lang="en-US" altLang="zh-CN" sz="6000" dirty="0"/>
              <a:t>You!</a:t>
            </a:r>
            <a:endParaRPr sz="6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ctrTitle"/>
          </p:nvPr>
        </p:nvSpPr>
        <p:spPr>
          <a:xfrm>
            <a:off x="3102389" y="872220"/>
            <a:ext cx="4477800" cy="4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Background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142249" y="1833540"/>
            <a:ext cx="6622531" cy="193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dk1"/>
                </a:solidFill>
              </a:rPr>
              <a:t>As the final project of INFO-6150, we developed a movie website, </a:t>
            </a:r>
            <a:r>
              <a:rPr lang="en-US" altLang="zh-CN" sz="1900" dirty="0">
                <a:solidFill>
                  <a:schemeClr val="dk1"/>
                </a:solidFill>
              </a:rPr>
              <a:t>functional</a:t>
            </a:r>
            <a:r>
              <a:rPr lang="zh-CN" altLang="en-US" sz="1900" dirty="0">
                <a:solidFill>
                  <a:schemeClr val="dk1"/>
                </a:solidFill>
              </a:rPr>
              <a:t> </a:t>
            </a:r>
            <a:r>
              <a:rPr lang="en-GB" sz="1900" dirty="0">
                <a:solidFill>
                  <a:schemeClr val="dk1"/>
                </a:solidFill>
              </a:rPr>
              <a:t>for </a:t>
            </a:r>
            <a:r>
              <a:rPr lang="en-US" altLang="zh-CN" sz="1900" dirty="0">
                <a:solidFill>
                  <a:schemeClr val="dk1"/>
                </a:solidFill>
              </a:rPr>
              <a:t>movies</a:t>
            </a:r>
            <a:r>
              <a:rPr lang="zh-CN" altLang="en-US" sz="1900" dirty="0">
                <a:solidFill>
                  <a:schemeClr val="dk1"/>
                </a:solidFill>
              </a:rPr>
              <a:t> </a:t>
            </a:r>
            <a:r>
              <a:rPr lang="en-GB" sz="1900" dirty="0">
                <a:solidFill>
                  <a:schemeClr val="dk1"/>
                </a:solidFill>
              </a:rPr>
              <a:t>streaming, reviews</a:t>
            </a:r>
            <a:r>
              <a:rPr lang="zh-CN" altLang="en-US" sz="1900" dirty="0">
                <a:solidFill>
                  <a:schemeClr val="dk1"/>
                </a:solidFill>
              </a:rPr>
              <a:t> </a:t>
            </a:r>
            <a:r>
              <a:rPr lang="en-GB" sz="1900" dirty="0">
                <a:solidFill>
                  <a:schemeClr val="dk1"/>
                </a:solidFill>
              </a:rPr>
              <a:t>management, administration, and statistics.</a:t>
            </a:r>
            <a:endParaRPr sz="1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/>
        </p:nvSpPr>
        <p:spPr>
          <a:xfrm>
            <a:off x="1395665" y="879738"/>
            <a:ext cx="7929600" cy="3200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900"/>
              <a:buChar char="●"/>
            </a:pPr>
            <a:r>
              <a:rPr lang="en-GB" sz="3500" dirty="0">
                <a:solidFill>
                  <a:srgbClr val="999999"/>
                </a:solidFill>
              </a:rPr>
              <a:t>Background</a:t>
            </a:r>
            <a:endParaRPr sz="3500" dirty="0">
              <a:solidFill>
                <a:srgbClr val="999999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3500" dirty="0">
                <a:solidFill>
                  <a:schemeClr val="dk1"/>
                </a:solidFill>
              </a:rPr>
              <a:t>Features</a:t>
            </a:r>
            <a:endParaRPr sz="3500" dirty="0">
              <a:solidFill>
                <a:schemeClr val="dk1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900"/>
              <a:buChar char="●"/>
            </a:pPr>
            <a:r>
              <a:rPr lang="en-US" altLang="zh-CN" sz="3500" dirty="0">
                <a:solidFill>
                  <a:srgbClr val="999999"/>
                </a:solidFill>
              </a:rPr>
              <a:t>Tech</a:t>
            </a:r>
            <a:r>
              <a:rPr lang="zh-CN" altLang="en-US" sz="3500" dirty="0">
                <a:solidFill>
                  <a:srgbClr val="999999"/>
                </a:solidFill>
              </a:rPr>
              <a:t> </a:t>
            </a:r>
            <a:r>
              <a:rPr lang="en-US" altLang="zh-CN" sz="3500" dirty="0">
                <a:solidFill>
                  <a:srgbClr val="999999"/>
                </a:solidFill>
              </a:rPr>
              <a:t>Stacks</a:t>
            </a:r>
            <a:endParaRPr sz="3500" dirty="0">
              <a:solidFill>
                <a:srgbClr val="999999"/>
              </a:solidFill>
            </a:endParaRPr>
          </a:p>
          <a:p>
            <a:pPr marL="457200" indent="-349250">
              <a:lnSpc>
                <a:spcPct val="115000"/>
              </a:lnSpc>
              <a:buClr>
                <a:srgbClr val="999999"/>
              </a:buClr>
              <a:buSzPts val="1900"/>
              <a:buFont typeface="Arial"/>
              <a:buChar char="●"/>
            </a:pPr>
            <a:r>
              <a:rPr lang="en-US" altLang="zh-CN" sz="3500" dirty="0">
                <a:solidFill>
                  <a:srgbClr val="999999"/>
                </a:solidFill>
              </a:rPr>
              <a:t>Presentation</a:t>
            </a:r>
            <a:endParaRPr sz="3500" dirty="0">
              <a:solidFill>
                <a:srgbClr val="99999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ctrTitle"/>
          </p:nvPr>
        </p:nvSpPr>
        <p:spPr>
          <a:xfrm>
            <a:off x="3322975" y="662680"/>
            <a:ext cx="2171100" cy="57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Features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1381830" y="1615275"/>
            <a:ext cx="7127100" cy="2365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1900" dirty="0">
                <a:solidFill>
                  <a:srgbClr val="0E101A"/>
                </a:solidFill>
              </a:rPr>
              <a:t>Streaming</a:t>
            </a:r>
            <a:r>
              <a:rPr lang="zh-CN" altLang="en-US" sz="1900" dirty="0">
                <a:solidFill>
                  <a:srgbClr val="0E101A"/>
                </a:solidFill>
              </a:rPr>
              <a:t> </a:t>
            </a:r>
            <a:r>
              <a:rPr lang="en-GB" sz="1900" dirty="0">
                <a:solidFill>
                  <a:srgbClr val="0E101A"/>
                </a:solidFill>
              </a:rPr>
              <a:t>movies </a:t>
            </a:r>
          </a:p>
          <a:p>
            <a:pPr marL="342900" lvl="0" indent="-3429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GB" sz="1900" dirty="0">
                <a:solidFill>
                  <a:srgbClr val="0E101A"/>
                </a:solidFill>
              </a:rPr>
              <a:t>Discover movie information </a:t>
            </a:r>
          </a:p>
          <a:p>
            <a:pPr marL="342900" lvl="0" indent="-3429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1900" dirty="0">
                <a:solidFill>
                  <a:srgbClr val="0E101A"/>
                </a:solidFill>
              </a:rPr>
              <a:t>Review</a:t>
            </a:r>
            <a:r>
              <a:rPr lang="zh-CN" altLang="en-US" sz="1900" dirty="0">
                <a:solidFill>
                  <a:srgbClr val="0E101A"/>
                </a:solidFill>
              </a:rPr>
              <a:t> </a:t>
            </a:r>
            <a:r>
              <a:rPr lang="en-US" altLang="zh-CN" sz="1900" dirty="0">
                <a:solidFill>
                  <a:srgbClr val="0E101A"/>
                </a:solidFill>
              </a:rPr>
              <a:t>Management</a:t>
            </a:r>
          </a:p>
          <a:p>
            <a:pPr marL="342900" lvl="0" indent="-3429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1900" dirty="0">
                <a:solidFill>
                  <a:srgbClr val="0E101A"/>
                </a:solidFill>
              </a:rPr>
              <a:t>Statistics</a:t>
            </a:r>
            <a:endParaRPr lang="en-GB" sz="1900" dirty="0">
              <a:solidFill>
                <a:srgbClr val="0E101A"/>
              </a:solidFill>
            </a:endParaRPr>
          </a:p>
          <a:p>
            <a:pPr marL="342900" lvl="0" indent="-3429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1900" dirty="0">
                <a:solidFill>
                  <a:srgbClr val="0E101A"/>
                </a:solidFill>
              </a:rPr>
              <a:t>Administration</a:t>
            </a:r>
            <a:endParaRPr sz="1900" dirty="0"/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/>
        </p:nvSpPr>
        <p:spPr>
          <a:xfrm>
            <a:off x="1395665" y="879738"/>
            <a:ext cx="7929600" cy="3200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900"/>
              <a:buChar char="●"/>
            </a:pPr>
            <a:r>
              <a:rPr lang="en-GB" sz="3500" dirty="0">
                <a:solidFill>
                  <a:srgbClr val="999999"/>
                </a:solidFill>
              </a:rPr>
              <a:t>Background</a:t>
            </a:r>
            <a:endParaRPr sz="3500" dirty="0">
              <a:solidFill>
                <a:srgbClr val="999999"/>
              </a:solidFill>
            </a:endParaRPr>
          </a:p>
          <a:p>
            <a:pPr marL="457200" lvl="0" indent="-349250">
              <a:lnSpc>
                <a:spcPct val="115000"/>
              </a:lnSpc>
              <a:buClr>
                <a:srgbClr val="999999"/>
              </a:buClr>
              <a:buSzPts val="1900"/>
              <a:buFont typeface="Arial"/>
              <a:buChar char="●"/>
            </a:pPr>
            <a:r>
              <a:rPr lang="en-GB" sz="3500" dirty="0">
                <a:solidFill>
                  <a:srgbClr val="999999"/>
                </a:solidFill>
              </a:rPr>
              <a:t>Features</a:t>
            </a:r>
            <a:endParaRPr sz="3500" dirty="0">
              <a:solidFill>
                <a:srgbClr val="999999"/>
              </a:solidFill>
            </a:endParaRPr>
          </a:p>
          <a:p>
            <a:pPr marL="457200" indent="-349250">
              <a:lnSpc>
                <a:spcPct val="115000"/>
              </a:lnSpc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altLang="zh-CN" sz="3500" dirty="0">
                <a:solidFill>
                  <a:schemeClr val="dk1"/>
                </a:solidFill>
              </a:rPr>
              <a:t>Tech</a:t>
            </a:r>
            <a:r>
              <a:rPr lang="zh-CN" altLang="en-US" sz="3500" dirty="0">
                <a:solidFill>
                  <a:schemeClr val="dk1"/>
                </a:solidFill>
              </a:rPr>
              <a:t> </a:t>
            </a:r>
            <a:r>
              <a:rPr lang="en-US" altLang="zh-CN" sz="3500" dirty="0">
                <a:solidFill>
                  <a:schemeClr val="dk1"/>
                </a:solidFill>
              </a:rPr>
              <a:t>Stacks</a:t>
            </a:r>
            <a:endParaRPr sz="3500" dirty="0">
              <a:solidFill>
                <a:schemeClr val="dk1"/>
              </a:solidFill>
            </a:endParaRPr>
          </a:p>
          <a:p>
            <a:pPr marL="457200" indent="-349250">
              <a:lnSpc>
                <a:spcPct val="115000"/>
              </a:lnSpc>
              <a:buClr>
                <a:srgbClr val="999999"/>
              </a:buClr>
              <a:buSzPts val="1900"/>
              <a:buFont typeface="Arial"/>
              <a:buChar char="●"/>
            </a:pPr>
            <a:r>
              <a:rPr lang="en-US" altLang="zh-CN" sz="3500" dirty="0">
                <a:solidFill>
                  <a:srgbClr val="999999"/>
                </a:solidFill>
              </a:rPr>
              <a:t>Presentation</a:t>
            </a:r>
            <a:endParaRPr sz="3500" dirty="0">
              <a:solidFill>
                <a:srgbClr val="99999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</p:txBody>
      </p:sp>
    </p:spTree>
    <p:extLst>
      <p:ext uri="{BB962C8B-B14F-4D97-AF65-F5344CB8AC3E}">
        <p14:creationId xmlns:p14="http://schemas.microsoft.com/office/powerpoint/2010/main" val="1818320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ctrTitle"/>
          </p:nvPr>
        </p:nvSpPr>
        <p:spPr>
          <a:xfrm>
            <a:off x="2834640" y="541320"/>
            <a:ext cx="2880415" cy="57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SzPts val="990"/>
            </a:pPr>
            <a:r>
              <a:rPr lang="en-US" altLang="zh-CN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Tech</a:t>
            </a:r>
            <a:r>
              <a:rPr lang="zh-CN" altLang="en-US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 </a:t>
            </a:r>
            <a:r>
              <a:rPr lang="en-US" altLang="zh-CN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Stacks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1892370" y="1432395"/>
            <a:ext cx="5529510" cy="2667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2600" dirty="0"/>
              <a:t>ReactJS</a:t>
            </a:r>
            <a:r>
              <a:rPr lang="zh-CN" altLang="en-US" sz="2600" dirty="0"/>
              <a:t>  </a:t>
            </a:r>
            <a:endParaRPr lang="en-US" altLang="zh-CN" sz="2600" dirty="0"/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2600" dirty="0"/>
              <a:t>Django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2600" dirty="0"/>
              <a:t>MySQL</a:t>
            </a:r>
            <a:endParaRPr sz="26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dirty="0"/>
          </a:p>
        </p:txBody>
      </p:sp>
    </p:spTree>
    <p:extLst>
      <p:ext uri="{BB962C8B-B14F-4D97-AF65-F5344CB8AC3E}">
        <p14:creationId xmlns:p14="http://schemas.microsoft.com/office/powerpoint/2010/main" val="3138508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ctrTitle"/>
          </p:nvPr>
        </p:nvSpPr>
        <p:spPr>
          <a:xfrm>
            <a:off x="3246121" y="378824"/>
            <a:ext cx="1897380" cy="5641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altLang="zh-CN" sz="3500" b="1" dirty="0" err="1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ReactJs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5379720" y="1056314"/>
            <a:ext cx="3553173" cy="3426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1900" dirty="0"/>
              <a:t>An</a:t>
            </a:r>
            <a:r>
              <a:rPr lang="zh-CN" altLang="en-US" sz="1900" dirty="0"/>
              <a:t> </a:t>
            </a:r>
            <a:r>
              <a:rPr lang="en-US" altLang="zh-CN" sz="1900" dirty="0"/>
              <a:t>open</a:t>
            </a:r>
            <a:r>
              <a:rPr lang="zh-CN" altLang="en-US" sz="1900" dirty="0"/>
              <a:t> </a:t>
            </a:r>
            <a:r>
              <a:rPr lang="en-US" altLang="zh-CN" sz="1900" dirty="0"/>
              <a:t>source</a:t>
            </a:r>
            <a:r>
              <a:rPr lang="zh-CN" altLang="en-US" sz="1900" dirty="0"/>
              <a:t> </a:t>
            </a:r>
            <a:r>
              <a:rPr lang="en-US" altLang="zh-CN" sz="1900" dirty="0"/>
              <a:t>JavaScript</a:t>
            </a:r>
            <a:r>
              <a:rPr lang="zh-CN" altLang="en-US" sz="1900" dirty="0"/>
              <a:t> </a:t>
            </a:r>
            <a:r>
              <a:rPr lang="en-US" altLang="zh-CN" sz="1900" dirty="0"/>
              <a:t>Library</a:t>
            </a:r>
          </a:p>
          <a:p>
            <a:pPr marL="342900" indent="-342900">
              <a:lnSpc>
                <a:spcPct val="115000"/>
              </a:lnSpc>
              <a:buFont typeface="Wingdings" pitchFamily="2" charset="2"/>
              <a:buChar char="l"/>
            </a:pPr>
            <a:r>
              <a:rPr lang="en-US" altLang="zh-CN" sz="1900" dirty="0"/>
              <a:t>Popular</a:t>
            </a:r>
            <a:r>
              <a:rPr lang="zh-CN" altLang="en-US" sz="1900" dirty="0"/>
              <a:t> </a:t>
            </a:r>
            <a:r>
              <a:rPr lang="en-US" altLang="zh-CN" sz="1900" dirty="0"/>
              <a:t>-</a:t>
            </a:r>
            <a:r>
              <a:rPr lang="zh-CN" altLang="en-US" sz="1900" dirty="0"/>
              <a:t> </a:t>
            </a:r>
            <a:r>
              <a:rPr lang="en-US" altLang="zh-CN" sz="1900" dirty="0"/>
              <a:t>o</a:t>
            </a:r>
            <a:r>
              <a:rPr lang="en" altLang="zh-CN" sz="1900" dirty="0" err="1"/>
              <a:t>ver</a:t>
            </a:r>
            <a:r>
              <a:rPr lang="en" altLang="zh-CN" sz="1900" dirty="0"/>
              <a:t> 94,000 sites utilize ReactJS</a:t>
            </a:r>
            <a:endParaRPr lang="en-US" altLang="zh-CN" sz="1900" dirty="0"/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1900" dirty="0"/>
              <a:t>Create</a:t>
            </a:r>
            <a:r>
              <a:rPr lang="zh-CN" altLang="en-US" sz="1900" dirty="0"/>
              <a:t> </a:t>
            </a:r>
            <a:r>
              <a:rPr lang="en-US" altLang="zh-CN" sz="1900" dirty="0"/>
              <a:t>rich</a:t>
            </a:r>
            <a:r>
              <a:rPr lang="zh-CN" altLang="en-US" sz="1900" dirty="0"/>
              <a:t> </a:t>
            </a:r>
            <a:r>
              <a:rPr lang="en-US" altLang="zh-CN" sz="1900" dirty="0"/>
              <a:t>and</a:t>
            </a:r>
            <a:r>
              <a:rPr lang="zh-CN" altLang="en-US" sz="1900" dirty="0"/>
              <a:t> </a:t>
            </a:r>
            <a:r>
              <a:rPr lang="en-US" altLang="zh-CN" sz="1900" dirty="0"/>
              <a:t>engaging</a:t>
            </a:r>
            <a:r>
              <a:rPr lang="zh-CN" altLang="en-US" sz="1900" dirty="0"/>
              <a:t> </a:t>
            </a:r>
            <a:r>
              <a:rPr lang="en-US" altLang="zh-CN" sz="1900" dirty="0"/>
              <a:t>web</a:t>
            </a:r>
            <a:r>
              <a:rPr lang="zh-CN" altLang="en-US" sz="1900" dirty="0"/>
              <a:t> </a:t>
            </a:r>
            <a:r>
              <a:rPr lang="en-US" altLang="zh-CN" sz="1900" dirty="0"/>
              <a:t>apps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</a:pPr>
            <a:r>
              <a:rPr lang="en-US" altLang="zh-CN" sz="1900" dirty="0"/>
              <a:t>Break</a:t>
            </a:r>
            <a:r>
              <a:rPr lang="zh-CN" altLang="en-US" sz="1900" dirty="0"/>
              <a:t> </a:t>
            </a:r>
            <a:r>
              <a:rPr lang="en-US" altLang="zh-CN" sz="1900" dirty="0"/>
              <a:t>down</a:t>
            </a:r>
            <a:r>
              <a:rPr lang="zh-CN" altLang="en-US" sz="1900" dirty="0"/>
              <a:t> </a:t>
            </a:r>
            <a:r>
              <a:rPr lang="en-US" altLang="zh-CN" sz="1900" dirty="0"/>
              <a:t>the</a:t>
            </a:r>
            <a:r>
              <a:rPr lang="zh-CN" altLang="en-US" sz="1900" dirty="0"/>
              <a:t> </a:t>
            </a:r>
            <a:r>
              <a:rPr lang="en-US" altLang="zh-CN" sz="1900" dirty="0"/>
              <a:t>complex</a:t>
            </a:r>
            <a:r>
              <a:rPr lang="zh-CN" altLang="en-US" sz="1900" dirty="0"/>
              <a:t> </a:t>
            </a:r>
            <a:r>
              <a:rPr lang="en-US" altLang="zh-CN" sz="1900" dirty="0"/>
              <a:t>page</a:t>
            </a:r>
            <a:r>
              <a:rPr lang="zh-CN" altLang="en-US" sz="1900" dirty="0"/>
              <a:t> </a:t>
            </a:r>
            <a:r>
              <a:rPr lang="en-US" altLang="zh-CN" sz="1900" dirty="0"/>
              <a:t>into</a:t>
            </a:r>
            <a:r>
              <a:rPr lang="zh-CN" altLang="en-US" sz="1900" dirty="0"/>
              <a:t> </a:t>
            </a:r>
            <a:r>
              <a:rPr lang="en-US" altLang="zh-CN" sz="1900" dirty="0"/>
              <a:t>simpler</a:t>
            </a:r>
            <a:r>
              <a:rPr lang="zh-CN" altLang="en-US" sz="1900" dirty="0"/>
              <a:t> </a:t>
            </a:r>
            <a:r>
              <a:rPr lang="en-US" altLang="zh-CN" sz="1900" dirty="0"/>
              <a:t>components</a:t>
            </a:r>
            <a:r>
              <a:rPr lang="zh-CN" altLang="en-US" sz="1900" dirty="0"/>
              <a:t>  </a:t>
            </a:r>
            <a:endParaRPr lang="en-US" altLang="zh-CN"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	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05272BF-9120-DD4C-B7F9-162E8227E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55" y="1196175"/>
            <a:ext cx="5033246" cy="318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24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ctrTitle"/>
          </p:nvPr>
        </p:nvSpPr>
        <p:spPr>
          <a:xfrm>
            <a:off x="3246121" y="447404"/>
            <a:ext cx="1897380" cy="5641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altLang="zh-CN" sz="3500" b="1" dirty="0">
                <a:latin typeface="Times New Roman" panose="02020603050405020304" pitchFamily="18" charset="0"/>
                <a:ea typeface="Heiti SC Medium" pitchFamily="2" charset="-128"/>
                <a:cs typeface="Times New Roman" panose="02020603050405020304" pitchFamily="18" charset="0"/>
              </a:rPr>
              <a:t>Django</a:t>
            </a:r>
            <a:endParaRPr sz="3500" b="1" dirty="0">
              <a:latin typeface="Times New Roman" panose="02020603050405020304" pitchFamily="18" charset="0"/>
              <a:ea typeface="Heiti SC Medium" pitchFamily="2" charset="-128"/>
              <a:cs typeface="Times New Roman" panose="02020603050405020304" pitchFamily="18" charset="0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5821681" y="1099111"/>
            <a:ext cx="3413759" cy="369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1900" dirty="0"/>
              <a:t>Maintainable</a:t>
            </a:r>
            <a:r>
              <a:rPr lang="zh-CN" altLang="en-US" sz="1900" dirty="0"/>
              <a:t> </a:t>
            </a:r>
            <a:r>
              <a:rPr lang="en-US" altLang="zh-CN" sz="1900" dirty="0"/>
              <a:t>--</a:t>
            </a:r>
            <a:r>
              <a:rPr lang="zh-CN" altLang="en-US" sz="1900" dirty="0"/>
              <a:t>  </a:t>
            </a:r>
            <a:r>
              <a:rPr lang="en-US" altLang="zh-CN" sz="1900" dirty="0"/>
              <a:t>DRY</a:t>
            </a:r>
            <a:r>
              <a:rPr lang="zh-CN" altLang="en-US" sz="1900" dirty="0"/>
              <a:t> </a:t>
            </a:r>
            <a:r>
              <a:rPr lang="en-US" altLang="zh-CN" sz="1900" dirty="0"/>
              <a:t>(Don’t</a:t>
            </a:r>
            <a:r>
              <a:rPr lang="zh-CN" altLang="en-US" sz="1900" dirty="0"/>
              <a:t> </a:t>
            </a:r>
            <a:r>
              <a:rPr lang="en-US" altLang="zh-CN" sz="1900" dirty="0"/>
              <a:t>Repeat</a:t>
            </a:r>
            <a:r>
              <a:rPr lang="zh-CN" altLang="en-US" sz="1900" dirty="0"/>
              <a:t> </a:t>
            </a:r>
            <a:r>
              <a:rPr lang="en-US" altLang="zh-CN" sz="1900" dirty="0"/>
              <a:t>Yourself)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1900" dirty="0"/>
              <a:t>Portable</a:t>
            </a:r>
            <a:r>
              <a:rPr lang="zh-CN" altLang="en-US" sz="1900" dirty="0"/>
              <a:t> </a:t>
            </a:r>
            <a:r>
              <a:rPr lang="en-US" altLang="zh-CN" sz="1900" dirty="0"/>
              <a:t>–</a:t>
            </a:r>
            <a:r>
              <a:rPr lang="zh-CN" altLang="en-US" sz="1900" dirty="0"/>
              <a:t> </a:t>
            </a:r>
            <a:r>
              <a:rPr lang="en-US" altLang="zh-CN" sz="1900" dirty="0"/>
              <a:t>can</a:t>
            </a:r>
            <a:r>
              <a:rPr lang="zh-CN" altLang="en-US" sz="1900" dirty="0"/>
              <a:t> </a:t>
            </a:r>
            <a:r>
              <a:rPr lang="en-US" altLang="zh-CN" sz="1900" dirty="0"/>
              <a:t>run</a:t>
            </a:r>
            <a:r>
              <a:rPr lang="zh-CN" altLang="en-US" sz="1900" dirty="0"/>
              <a:t> </a:t>
            </a:r>
            <a:r>
              <a:rPr lang="en-US" altLang="zh-CN" sz="1900" dirty="0"/>
              <a:t>on</a:t>
            </a:r>
            <a:r>
              <a:rPr lang="zh-CN" altLang="en-US" sz="1900" dirty="0"/>
              <a:t> </a:t>
            </a:r>
            <a:r>
              <a:rPr lang="en-US" altLang="zh-CN" sz="1900" dirty="0"/>
              <a:t>many</a:t>
            </a:r>
            <a:r>
              <a:rPr lang="zh-CN" altLang="en-US" sz="1900" dirty="0"/>
              <a:t> </a:t>
            </a:r>
            <a:r>
              <a:rPr lang="en-US" altLang="zh-CN" sz="1900" dirty="0"/>
              <a:t>server</a:t>
            </a:r>
            <a:r>
              <a:rPr lang="zh-CN" altLang="en-US" sz="1900" dirty="0"/>
              <a:t> </a:t>
            </a:r>
            <a:r>
              <a:rPr lang="en-US" altLang="zh-CN" sz="1900" dirty="0"/>
              <a:t>platform</a:t>
            </a:r>
            <a:r>
              <a:rPr lang="zh-CN" altLang="en-US" sz="1900" dirty="0"/>
              <a:t> </a:t>
            </a:r>
            <a:endParaRPr lang="en-US" altLang="zh-CN" sz="19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1900" dirty="0"/>
              <a:t>Reusable</a:t>
            </a:r>
            <a:r>
              <a:rPr lang="zh-CN" altLang="en-US" sz="1900" dirty="0"/>
              <a:t> </a:t>
            </a:r>
            <a:r>
              <a:rPr lang="en-US" altLang="zh-CN" sz="1900" dirty="0"/>
              <a:t>-</a:t>
            </a:r>
            <a:r>
              <a:rPr lang="zh-CN" altLang="en-US" sz="1900" dirty="0"/>
              <a:t> </a:t>
            </a:r>
            <a:r>
              <a:rPr lang="en-US" altLang="zh-CN" sz="1900" dirty="0"/>
              <a:t>MVC</a:t>
            </a:r>
            <a:r>
              <a:rPr lang="zh-CN" altLang="en-US" sz="1900" dirty="0"/>
              <a:t> </a:t>
            </a:r>
            <a:r>
              <a:rPr lang="en-US" altLang="zh-CN" sz="1900" dirty="0"/>
              <a:t>(Model</a:t>
            </a:r>
            <a:r>
              <a:rPr lang="zh-CN" altLang="en-US" sz="1900" dirty="0"/>
              <a:t> </a:t>
            </a:r>
            <a:r>
              <a:rPr lang="en-US" altLang="zh-CN" sz="1900" dirty="0"/>
              <a:t>–</a:t>
            </a:r>
            <a:r>
              <a:rPr lang="zh-CN" altLang="en-US" sz="1900" dirty="0"/>
              <a:t> </a:t>
            </a:r>
            <a:r>
              <a:rPr lang="en-US" altLang="zh-CN" sz="1900" dirty="0"/>
              <a:t>View</a:t>
            </a:r>
            <a:r>
              <a:rPr lang="zh-CN" altLang="en-US" sz="1900" dirty="0"/>
              <a:t> </a:t>
            </a:r>
            <a:r>
              <a:rPr lang="en-US" altLang="zh-CN" sz="1900" dirty="0"/>
              <a:t>–</a:t>
            </a:r>
            <a:r>
              <a:rPr lang="zh-CN" altLang="en-US" sz="1900" dirty="0"/>
              <a:t> </a:t>
            </a:r>
            <a:r>
              <a:rPr lang="en-US" altLang="zh-CN" sz="1900" dirty="0"/>
              <a:t>Control)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CN" sz="1900" dirty="0"/>
              <a:t>Administration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endParaRPr lang="en-US" altLang="zh-CN" sz="19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5D4009-29D0-8B40-99C9-0AEFE20530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13526"/>
            <a:ext cx="5684520" cy="297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9650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457</Words>
  <Application>Microsoft Macintosh PowerPoint</Application>
  <PresentationFormat>全屏显示(16:9)</PresentationFormat>
  <Paragraphs>121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Arial</vt:lpstr>
      <vt:lpstr>Courier New</vt:lpstr>
      <vt:lpstr>Times New Roman</vt:lpstr>
      <vt:lpstr>Wingdings</vt:lpstr>
      <vt:lpstr>Simple Light</vt:lpstr>
      <vt:lpstr>Custom</vt:lpstr>
      <vt:lpstr>INFO-6150 Final Project</vt:lpstr>
      <vt:lpstr>PowerPoint 演示文稿</vt:lpstr>
      <vt:lpstr>Background</vt:lpstr>
      <vt:lpstr>PowerPoint 演示文稿</vt:lpstr>
      <vt:lpstr>Features</vt:lpstr>
      <vt:lpstr>PowerPoint 演示文稿</vt:lpstr>
      <vt:lpstr>Tech Stacks</vt:lpstr>
      <vt:lpstr>ReactJs</vt:lpstr>
      <vt:lpstr>Django</vt:lpstr>
      <vt:lpstr>MySQL</vt:lpstr>
      <vt:lpstr>Frontend</vt:lpstr>
      <vt:lpstr>Backend</vt:lpstr>
      <vt:lpstr>PowerPoint 演示文稿</vt:lpstr>
      <vt:lpstr>Homepage</vt:lpstr>
      <vt:lpstr>Movie details</vt:lpstr>
      <vt:lpstr>Movie information page and movie list</vt:lpstr>
      <vt:lpstr>Data Analysis</vt:lpstr>
      <vt:lpstr>Review Card</vt:lpstr>
      <vt:lpstr>Add Review</vt:lpstr>
      <vt:lpstr>In the future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INFO-6150 Final Project Professor Vishal Chawla</dc:title>
  <cp:lastModifiedBy>ZHANG KAN</cp:lastModifiedBy>
  <cp:revision>16</cp:revision>
  <dcterms:modified xsi:type="dcterms:W3CDTF">2021-04-24T18:21:51Z</dcterms:modified>
</cp:coreProperties>
</file>